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869" r:id="rId1"/>
    <p:sldMasterId id="2147483921" r:id="rId2"/>
  </p:sldMasterIdLst>
  <p:notesMasterIdLst>
    <p:notesMasterId r:id="rId23"/>
  </p:notesMasterIdLst>
  <p:sldIdLst>
    <p:sldId id="256" r:id="rId3"/>
    <p:sldId id="295" r:id="rId4"/>
    <p:sldId id="258" r:id="rId5"/>
    <p:sldId id="302" r:id="rId6"/>
    <p:sldId id="286" r:id="rId7"/>
    <p:sldId id="303" r:id="rId8"/>
    <p:sldId id="287" r:id="rId9"/>
    <p:sldId id="304" r:id="rId10"/>
    <p:sldId id="293" r:id="rId11"/>
    <p:sldId id="301" r:id="rId12"/>
    <p:sldId id="305" r:id="rId13"/>
    <p:sldId id="306" r:id="rId14"/>
    <p:sldId id="311" r:id="rId15"/>
    <p:sldId id="290" r:id="rId16"/>
    <p:sldId id="307" r:id="rId17"/>
    <p:sldId id="310" r:id="rId18"/>
    <p:sldId id="291" r:id="rId19"/>
    <p:sldId id="294" r:id="rId20"/>
    <p:sldId id="308" r:id="rId21"/>
    <p:sldId id="309" r:id="rId22"/>
  </p:sldIdLst>
  <p:sldSz cx="12192000" cy="6858000"/>
  <p:notesSz cx="6858000" cy="9144000"/>
  <p:defaultTextStyle>
    <a:defPPr>
      <a:defRPr lang="ar-SA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anose="020B060403050404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ARUTO" initials="N" lastIdx="1" clrIdx="0">
    <p:extLst>
      <p:ext uri="{19B8F6BF-5375-455C-9EA6-DF929625EA0E}">
        <p15:presenceInfo xmlns:p15="http://schemas.microsoft.com/office/powerpoint/2012/main" userId="NARUTO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81" d="100"/>
          <a:sy n="81" d="100"/>
        </p:scale>
        <p:origin x="725" y="6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A7E7ACF-7BED-9E26-1DE9-8453DF6647A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1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6B663B7-0B70-004A-A876-161A8BCE9FBD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1" eaLnBrk="1" hangingPunct="1">
              <a:defRPr sz="1200"/>
            </a:lvl1pPr>
          </a:lstStyle>
          <a:p>
            <a:pPr>
              <a:defRPr/>
            </a:pPr>
            <a:fld id="{59900E10-5281-42E4-B56C-7434106A5AE3}" type="datetimeFigureOut">
              <a:rPr lang="en-US"/>
              <a:pPr>
                <a:defRPr/>
              </a:pPr>
              <a:t>12/23/2023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A9C3659B-254E-0E9F-C1AE-5C60EF41F06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7B5DD347-4217-134F-B8D2-1A7A7315BB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578E43-6F60-1ED6-E45E-6DEC22BDDE05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1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871BDC-6279-9D42-D996-49BD0279E26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rtl="1" eaLnBrk="1" hangingPunct="1">
              <a:defRPr sz="1200"/>
            </a:lvl1pPr>
          </a:lstStyle>
          <a:p>
            <a:pPr>
              <a:defRPr/>
            </a:pPr>
            <a:fld id="{4A2B896F-F56D-4BC3-8808-67A6985DA14D}" type="slidenum">
              <a:rPr lang="en-US" altLang="ar-IQ"/>
              <a:pPr>
                <a:defRPr/>
              </a:pPr>
              <a:t>‹#›</a:t>
            </a:fld>
            <a:endParaRPr lang="en-US" altLang="ar-IQ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A2B896F-F56D-4BC3-8808-67A6985DA14D}" type="slidenum">
              <a:rPr lang="en-US" altLang="ar-IQ" smtClean="0"/>
              <a:pPr>
                <a:defRPr/>
              </a:pPr>
              <a:t>5</a:t>
            </a:fld>
            <a:endParaRPr lang="en-US" altLang="ar-IQ"/>
          </a:p>
        </p:txBody>
      </p:sp>
    </p:spTree>
    <p:extLst>
      <p:ext uri="{BB962C8B-B14F-4D97-AF65-F5344CB8AC3E}">
        <p14:creationId xmlns:p14="http://schemas.microsoft.com/office/powerpoint/2010/main" val="7953545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>
            <a:extLst>
              <a:ext uri="{FF2B5EF4-FFF2-40B4-BE49-F238E27FC236}">
                <a16:creationId xmlns:a16="http://schemas.microsoft.com/office/drawing/2014/main" id="{5241D24E-792A-D640-76EB-364C9239A5F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>
            <a:extLst>
              <a:ext uri="{FF2B5EF4-FFF2-40B4-BE49-F238E27FC236}">
                <a16:creationId xmlns:a16="http://schemas.microsoft.com/office/drawing/2014/main" id="{27E9CEB9-1800-5A45-E99D-24B8292BDFD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cs typeface="Arial" panose="020B0604020202020204" pitchFamily="34" charset="0"/>
            </a:endParaRPr>
          </a:p>
        </p:txBody>
      </p:sp>
      <p:sp>
        <p:nvSpPr>
          <p:cNvPr id="36868" name="Slide Number Placeholder 3">
            <a:extLst>
              <a:ext uri="{FF2B5EF4-FFF2-40B4-BE49-F238E27FC236}">
                <a16:creationId xmlns:a16="http://schemas.microsoft.com/office/drawing/2014/main" id="{52D9CE27-DB61-DF95-C9E9-8C99D56D54F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fld id="{508161A3-9840-4C42-8B1A-CE4E6C61BE35}" type="slidenum">
              <a:rPr lang="en-US" altLang="en-US" smtClean="0"/>
              <a:pPr/>
              <a:t>9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>
            <a:extLst>
              <a:ext uri="{FF2B5EF4-FFF2-40B4-BE49-F238E27FC236}">
                <a16:creationId xmlns:a16="http://schemas.microsoft.com/office/drawing/2014/main" id="{D2A14475-DB5A-EC94-8D71-6167957DE8C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>
            <a:extLst>
              <a:ext uri="{FF2B5EF4-FFF2-40B4-BE49-F238E27FC236}">
                <a16:creationId xmlns:a16="http://schemas.microsoft.com/office/drawing/2014/main" id="{193E0502-A2F8-C88A-DC14-DCB3DA61364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cs typeface="Arial" panose="020B0604020202020204" pitchFamily="34" charset="0"/>
            </a:endParaRPr>
          </a:p>
        </p:txBody>
      </p:sp>
      <p:sp>
        <p:nvSpPr>
          <p:cNvPr id="38916" name="Slide Number Placeholder 3">
            <a:extLst>
              <a:ext uri="{FF2B5EF4-FFF2-40B4-BE49-F238E27FC236}">
                <a16:creationId xmlns:a16="http://schemas.microsoft.com/office/drawing/2014/main" id="{789F7C8D-C954-C1F1-6046-A3E21CD631F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fld id="{2EB5DB7B-A01E-4937-B382-2373BBFED7D6}" type="slidenum">
              <a:rPr lang="en-US" altLang="en-US" smtClean="0">
                <a:solidFill>
                  <a:srgbClr val="000000"/>
                </a:solidFill>
              </a:rPr>
              <a:pPr/>
              <a:t>10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pPr>
              <a:defRPr/>
            </a:pPr>
            <a:fld id="{5BA8135E-21FB-4DF9-AC34-AC7133F1C41E}" type="slidenum">
              <a:rPr lang="ar-SA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698296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>
              <a:defRPr/>
            </a:pPr>
            <a:fld id="{EBECC455-1D02-4F3F-9E78-C9273A69C938}" type="slidenum">
              <a:rPr lang="ar-SA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764049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>
              <a:defRPr/>
            </a:pPr>
            <a:fld id="{EBECC455-1D02-4F3F-9E78-C9273A69C938}" type="slidenum">
              <a:rPr lang="ar-SA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0874960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>
              <a:defRPr/>
            </a:pPr>
            <a:fld id="{EBECC455-1D02-4F3F-9E78-C9273A69C938}" type="slidenum">
              <a:rPr lang="ar-SA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00786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>
              <a:defRPr/>
            </a:pPr>
            <a:fld id="{EBECC455-1D02-4F3F-9E78-C9273A69C938}" type="slidenum">
              <a:rPr lang="ar-SA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2497210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>
              <a:defRPr/>
            </a:pPr>
            <a:fld id="{EBECC455-1D02-4F3F-9E78-C9273A69C938}" type="slidenum">
              <a:rPr lang="ar-SA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74588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C70E79-64D6-4FF3-9D81-D235A7173D46}" type="slidenum">
              <a:rPr lang="ar-SA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39594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4122F4-2EF8-421D-8A73-DD7B9962E6F6}" type="slidenum">
              <a:rPr lang="ar-SA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02748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pPr>
              <a:defRPr/>
            </a:pPr>
            <a:fld id="{4739B84E-620E-46B9-B685-C6F6AD2136E1}" type="slidenum">
              <a:rPr lang="ar-SA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782023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449175-4536-4EF0-8ECE-4D92CB0135D3}" type="slidenum">
              <a:rPr lang="ar-SA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94939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>
              <a:defRPr/>
            </a:pPr>
            <a:fld id="{73321382-6BC0-4FD0-8BBF-75D2C408A964}" type="slidenum">
              <a:rPr lang="ar-SA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113398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DF993F0-C2B9-4ED8-80E3-50A7CA96CAF3}" type="slidenum">
              <a:rPr lang="ar-SA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33829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pPr>
              <a:defRPr/>
            </a:pPr>
            <a:fld id="{02E30DAF-30E4-415E-9531-0FCE97C02F34}" type="slidenum">
              <a:rPr lang="ar-SA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299350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pPr>
              <a:defRPr/>
            </a:pPr>
            <a:fld id="{83915427-9CE5-464C-AA3E-E90B96627EFE}" type="slidenum">
              <a:rPr lang="ar-SA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291388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B1EC5E-8271-44EB-A693-B06783E7D300}" type="slidenum">
              <a:rPr lang="ar-SA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319713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59F565A-75B0-40A2-ADD8-F7E995F8E5CB}" type="slidenum">
              <a:rPr lang="ar-SA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993594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3F8137-6273-444C-B3B5-E59F8C6B58A7}" type="slidenum">
              <a:rPr lang="ar-SA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711994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>
              <a:defRPr/>
            </a:pPr>
            <a:fld id="{30FA84D9-FE3E-4A28-8F8D-D2E5022C1CDD}" type="slidenum">
              <a:rPr lang="ar-SA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094755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>
              <a:defRPr/>
            </a:pPr>
            <a:fld id="{EBECC455-1D02-4F3F-9E78-C9273A69C938}" type="slidenum">
              <a:rPr lang="ar-SA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2288549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>
              <a:defRPr/>
            </a:pPr>
            <a:fld id="{EBECC455-1D02-4F3F-9E78-C9273A69C938}" type="slidenum">
              <a:rPr lang="ar-SA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70073086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>
              <a:defRPr/>
            </a:pPr>
            <a:fld id="{EBECC455-1D02-4F3F-9E78-C9273A69C938}" type="slidenum">
              <a:rPr lang="ar-SA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2800830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>
              <a:defRPr/>
            </a:pPr>
            <a:fld id="{EBECC455-1D02-4F3F-9E78-C9273A69C938}" type="slidenum">
              <a:rPr lang="ar-SA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983288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>
              <a:defRPr/>
            </a:pPr>
            <a:fld id="{B79FFAB7-38F7-4C27-91E9-787AB8364C49}" type="slidenum">
              <a:rPr lang="ar-SA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8133403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>
              <a:defRPr/>
            </a:pPr>
            <a:fld id="{EBECC455-1D02-4F3F-9E78-C9273A69C938}" type="slidenum">
              <a:rPr lang="ar-SA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909576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34CA3F-B9B6-416C-BD32-DCD70CC03FA0}" type="slidenum">
              <a:rPr lang="ar-SA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4027263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44F13D-49E2-49CA-B068-74493456F61B}" type="slidenum">
              <a:rPr lang="ar-SA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71555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pPr>
              <a:defRPr/>
            </a:pPr>
            <a:fld id="{231232D6-81A5-49DB-A5C3-4909F676C8B8}" type="slidenum">
              <a:rPr lang="ar-SA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693953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pPr>
              <a:defRPr/>
            </a:pPr>
            <a:fld id="{AE7907A5-96DE-4548-BCC0-E58C737138A8}" type="slidenum">
              <a:rPr lang="ar-SA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209768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6208A09-69CC-4375-B1C5-553FC496B59B}" type="slidenum">
              <a:rPr lang="ar-SA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778511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1C8E0A6-05C5-469E-A8C1-8CB08464E4C2}" type="slidenum">
              <a:rPr lang="ar-SA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77296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25B0B9-7F85-4BF4-9394-D404F1AFF79E}" type="slidenum">
              <a:rPr lang="ar-SA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44330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>
              <a:defRPr/>
            </a:pPr>
            <a:fld id="{EBECC455-1D02-4F3F-9E78-C9273A69C938}" type="slidenum">
              <a:rPr lang="ar-SA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156800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>
              <a:defRPr/>
            </a:pPr>
            <a:fld id="{EBECC455-1D02-4F3F-9E78-C9273A69C938}" type="slidenum">
              <a:rPr lang="ar-SA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9248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0" r:id="rId1"/>
    <p:sldLayoutId id="2147483871" r:id="rId2"/>
    <p:sldLayoutId id="2147483872" r:id="rId3"/>
    <p:sldLayoutId id="2147483873" r:id="rId4"/>
    <p:sldLayoutId id="2147483874" r:id="rId5"/>
    <p:sldLayoutId id="2147483875" r:id="rId6"/>
    <p:sldLayoutId id="2147483876" r:id="rId7"/>
    <p:sldLayoutId id="2147483877" r:id="rId8"/>
    <p:sldLayoutId id="2147483878" r:id="rId9"/>
    <p:sldLayoutId id="2147483879" r:id="rId10"/>
    <p:sldLayoutId id="2147483880" r:id="rId11"/>
    <p:sldLayoutId id="2147483881" r:id="rId12"/>
    <p:sldLayoutId id="2147483882" r:id="rId13"/>
    <p:sldLayoutId id="2147483883" r:id="rId14"/>
    <p:sldLayoutId id="2147483884" r:id="rId15"/>
    <p:sldLayoutId id="214748388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>
              <a:defRPr/>
            </a:pPr>
            <a:fld id="{EBECC455-1D02-4F3F-9E78-C9273A69C938}" type="slidenum">
              <a:rPr lang="ar-SA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7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2" r:id="rId1"/>
    <p:sldLayoutId id="2147483923" r:id="rId2"/>
    <p:sldLayoutId id="2147483924" r:id="rId3"/>
    <p:sldLayoutId id="2147483925" r:id="rId4"/>
    <p:sldLayoutId id="2147483926" r:id="rId5"/>
    <p:sldLayoutId id="2147483927" r:id="rId6"/>
    <p:sldLayoutId id="2147483928" r:id="rId7"/>
    <p:sldLayoutId id="2147483929" r:id="rId8"/>
    <p:sldLayoutId id="2147483930" r:id="rId9"/>
    <p:sldLayoutId id="2147483931" r:id="rId10"/>
    <p:sldLayoutId id="2147483932" r:id="rId11"/>
    <p:sldLayoutId id="2147483933" r:id="rId12"/>
    <p:sldLayoutId id="2147483934" r:id="rId13"/>
    <p:sldLayoutId id="2147483935" r:id="rId14"/>
    <p:sldLayoutId id="2147483936" r:id="rId15"/>
    <p:sldLayoutId id="214748393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CB869F1-6574-AA10-72A2-470C913A16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0991" y="2622550"/>
            <a:ext cx="6745287" cy="1352550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sz="45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Nutritional Deficiency Diseases </a:t>
            </a:r>
            <a:br>
              <a:rPr lang="en-US" dirty="0"/>
            </a:br>
            <a:endParaRPr lang="en-US" dirty="0"/>
          </a:p>
        </p:txBody>
      </p:sp>
      <p:pic>
        <p:nvPicPr>
          <p:cNvPr id="3" name="Picture 2" descr="Image result for university of basrah logo">
            <a:extLst>
              <a:ext uri="{FF2B5EF4-FFF2-40B4-BE49-F238E27FC236}">
                <a16:creationId xmlns:a16="http://schemas.microsoft.com/office/drawing/2014/main" id="{6A5415DF-4818-409A-A6FD-88A704FF4B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7393" y="541969"/>
            <a:ext cx="1221248" cy="1200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4C069DE-384C-4F88-8232-62E1E6A6E2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6200" y="401616"/>
            <a:ext cx="1371719" cy="1341236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9F8E344D-CE65-410B-A2FA-4F577A5D59C8}"/>
              </a:ext>
            </a:extLst>
          </p:cNvPr>
          <p:cNvSpPr/>
          <p:nvPr/>
        </p:nvSpPr>
        <p:spPr>
          <a:xfrm>
            <a:off x="2639616" y="533401"/>
            <a:ext cx="444698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IQ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poultry diseases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fourth stage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6452925-4056-43A5-85B2-46D8AE3AFD1E}"/>
              </a:ext>
            </a:extLst>
          </p:cNvPr>
          <p:cNvSpPr/>
          <p:nvPr/>
        </p:nvSpPr>
        <p:spPr>
          <a:xfrm>
            <a:off x="4007768" y="4365104"/>
            <a:ext cx="363023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Dr.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Isam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Azeez</a:t>
            </a:r>
            <a:endParaRPr kumimoji="0" lang="en-GB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Department of Pathology and Poultry Disease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College of Veterinary Medicine</a:t>
            </a:r>
            <a:b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university of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Basrah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>
            <a:extLst>
              <a:ext uri="{FF2B5EF4-FFF2-40B4-BE49-F238E27FC236}">
                <a16:creationId xmlns:a16="http://schemas.microsoft.com/office/drawing/2014/main" id="{BF3CBE64-EF4E-8572-7125-958D50F2FC0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87801" y="784994"/>
            <a:ext cx="7567612" cy="100841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altLang="en-US" sz="2400" b="1" dirty="0">
                <a:latin typeface="Cambria" panose="02040503050406030204" pitchFamily="18" charset="0"/>
              </a:rPr>
              <a:t>Vit.B2( Riboflavin deficiency)</a:t>
            </a:r>
            <a:br>
              <a:rPr lang="en-US" altLang="en-US" sz="2000" b="1" dirty="0">
                <a:latin typeface="Cambria" panose="02040503050406030204" pitchFamily="18" charset="0"/>
              </a:rPr>
            </a:br>
            <a:r>
              <a:rPr lang="en-US" altLang="en-US" sz="2000" b="1" dirty="0">
                <a:latin typeface="Cambria" panose="02040503050406030204" pitchFamily="18" charset="0"/>
              </a:rPr>
              <a:t> </a:t>
            </a:r>
            <a:br>
              <a:rPr lang="en-US" altLang="en-US" sz="2000" b="1" dirty="0">
                <a:latin typeface="Cambria" panose="02040503050406030204" pitchFamily="18" charset="0"/>
              </a:rPr>
            </a:br>
            <a:endParaRPr lang="en-US" altLang="en-US" sz="2000" b="1" dirty="0">
              <a:latin typeface="Cambria" panose="02040503050406030204" pitchFamily="18" charset="0"/>
            </a:endParaRPr>
          </a:p>
        </p:txBody>
      </p:sp>
      <p:pic>
        <p:nvPicPr>
          <p:cNvPr id="37891" name="Picture 4">
            <a:extLst>
              <a:ext uri="{FF2B5EF4-FFF2-40B4-BE49-F238E27FC236}">
                <a16:creationId xmlns:a16="http://schemas.microsoft.com/office/drawing/2014/main" id="{D6FF5B45-AA81-FA9B-8775-D2722B81D64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2105" y="1289199"/>
            <a:ext cx="5065008" cy="5065008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3F60D8C-C7D2-4CF6-AEE3-4F96ABECA71C}"/>
              </a:ext>
            </a:extLst>
          </p:cNvPr>
          <p:cNvSpPr txBox="1"/>
          <p:nvPr/>
        </p:nvSpPr>
        <p:spPr>
          <a:xfrm>
            <a:off x="3047215" y="3246690"/>
            <a:ext cx="304878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Enlarged sciatic nerve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986BA5-5929-47EF-848D-06C99C31C0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43472" y="404664"/>
            <a:ext cx="9144000" cy="1082501"/>
          </a:xfrm>
        </p:spPr>
        <p:txBody>
          <a:bodyPr/>
          <a:lstStyle/>
          <a:p>
            <a:pPr algn="ctr"/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Biotin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C07BB41-933E-4783-9218-E148C0A68C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75520" y="1988840"/>
            <a:ext cx="10224120" cy="4366935"/>
          </a:xfrm>
        </p:spPr>
        <p:txBody>
          <a:bodyPr>
            <a:noAutofit/>
          </a:bodyPr>
          <a:lstStyle/>
          <a:p>
            <a:pPr algn="justLow">
              <a:lnSpc>
                <a:spcPct val="160000"/>
              </a:lnSpc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Biotin is a cofactor in carboxylation and decarboxylation reactions involved in the metabolism of lipids, glucose, and some amino acids. </a:t>
            </a:r>
          </a:p>
        </p:txBody>
      </p:sp>
    </p:spTree>
    <p:extLst>
      <p:ext uri="{BB962C8B-B14F-4D97-AF65-F5344CB8AC3E}">
        <p14:creationId xmlns:p14="http://schemas.microsoft.com/office/powerpoint/2010/main" val="29859985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61853E3-1ECD-4713-BE30-9614242913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0432" y="548680"/>
            <a:ext cx="5231135" cy="37433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4EE5011-CAED-49B5-993B-CF70A9DA7433}"/>
              </a:ext>
            </a:extLst>
          </p:cNvPr>
          <p:cNvSpPr txBox="1"/>
          <p:nvPr/>
        </p:nvSpPr>
        <p:spPr>
          <a:xfrm>
            <a:off x="3143672" y="5085184"/>
            <a:ext cx="609442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/>
              <a:t>Dermatosis at the corners of the beak. Biotin deficiency.</a:t>
            </a:r>
          </a:p>
        </p:txBody>
      </p:sp>
    </p:spTree>
    <p:extLst>
      <p:ext uri="{BB962C8B-B14F-4D97-AF65-F5344CB8AC3E}">
        <p14:creationId xmlns:p14="http://schemas.microsoft.com/office/powerpoint/2010/main" val="22977367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A2F1649-A096-435D-AD0E-33CF9B6D495D}"/>
              </a:ext>
            </a:extLst>
          </p:cNvPr>
          <p:cNvSpPr txBox="1"/>
          <p:nvPr/>
        </p:nvSpPr>
        <p:spPr>
          <a:xfrm>
            <a:off x="1127448" y="1428354"/>
            <a:ext cx="9169465" cy="50119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Low">
              <a:lnSpc>
                <a:spcPct val="150000"/>
              </a:lnSpc>
            </a:pPr>
            <a:r>
              <a:rPr lang="en-US" sz="24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What are the Different Forms of Gout?</a:t>
            </a:r>
          </a:p>
          <a:p>
            <a:pPr algn="justLow">
              <a:lnSpc>
                <a:spcPct val="150000"/>
              </a:lnSpc>
            </a:pP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Articular Gout: </a:t>
            </a:r>
          </a:p>
          <a:p>
            <a:pPr algn="justLow">
              <a:lnSpc>
                <a:spcPct val="150000"/>
              </a:lnSpc>
            </a:pP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 accumulation of urates within the synovial capsules and tendon sheaths of the joints, including the toes of the feet. </a:t>
            </a:r>
          </a:p>
          <a:p>
            <a:pPr algn="justLow">
              <a:lnSpc>
                <a:spcPct val="150000"/>
              </a:lnSpc>
            </a:pPr>
            <a:r>
              <a:rPr lang="en-US" sz="24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Visceral Gout: </a:t>
            </a:r>
          </a:p>
          <a:p>
            <a:pPr algn="justLow">
              <a:lnSpc>
                <a:spcPct val="150000"/>
              </a:lnSpc>
            </a:pP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 precipitation of uric acid crystals along the surface of internal visceral organs and other sites within the body.</a:t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F55F09B-A30B-4B34-82C0-9E2B59C691FA}"/>
              </a:ext>
            </a:extLst>
          </p:cNvPr>
          <p:cNvSpPr txBox="1"/>
          <p:nvPr/>
        </p:nvSpPr>
        <p:spPr>
          <a:xfrm>
            <a:off x="2423592" y="548680"/>
            <a:ext cx="60960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8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Gout</a:t>
            </a:r>
            <a:endParaRPr lang="en-US" sz="4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73391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>
            <a:extLst>
              <a:ext uri="{FF2B5EF4-FFF2-40B4-BE49-F238E27FC236}">
                <a16:creationId xmlns:a16="http://schemas.microsoft.com/office/drawing/2014/main" id="{46F727E1-DD31-80F6-5B69-0A08F99BC6D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66991" y="188913"/>
            <a:ext cx="7850187" cy="79181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Visceral gout</a:t>
            </a: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54E2677-5E12-4A68-904C-A816E473588B}"/>
              </a:ext>
            </a:extLst>
          </p:cNvPr>
          <p:cNvSpPr txBox="1"/>
          <p:nvPr/>
        </p:nvSpPr>
        <p:spPr>
          <a:xfrm>
            <a:off x="1271464" y="2784464"/>
            <a:ext cx="5099980" cy="16879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Kidneys are enlarged </a:t>
            </a:r>
            <a:br>
              <a:rPr lang="en-US" alt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4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ureters are enlarged and packed with urate (white chalky material)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C7F3130-F5B6-4EE3-9712-D9B833B9EE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8128" y="1231889"/>
            <a:ext cx="4419600" cy="310515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512A72A-ADFF-4A62-83A9-7FD8E89137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6200" y="2420888"/>
            <a:ext cx="3467100" cy="260985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7E17C66-71DE-41AE-9447-26AAA62ADA31}"/>
              </a:ext>
            </a:extLst>
          </p:cNvPr>
          <p:cNvSpPr txBox="1"/>
          <p:nvPr/>
        </p:nvSpPr>
        <p:spPr>
          <a:xfrm>
            <a:off x="1127448" y="2204864"/>
            <a:ext cx="6094428" cy="22419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Low">
              <a:lnSpc>
                <a:spcPct val="150000"/>
              </a:lnSpc>
            </a:pP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The visceral gout is manifested with the deposition of urates in renal tubules and the serous coats of the heart, the liver, the mesentery, the air sacs, or the peritoneum.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11083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5C9709E-71E8-4860-9D81-A4AE8F7574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0256" y="2692924"/>
            <a:ext cx="2828925" cy="35623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3A49F95-E880-4869-B87C-CAAA4A2B7425}"/>
              </a:ext>
            </a:extLst>
          </p:cNvPr>
          <p:cNvSpPr txBox="1"/>
          <p:nvPr/>
        </p:nvSpPr>
        <p:spPr>
          <a:xfrm>
            <a:off x="1703512" y="667364"/>
            <a:ext cx="9721080" cy="16879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Low">
              <a:lnSpc>
                <a:spcPct val="150000"/>
              </a:lnSpc>
            </a:pP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Most commonly, visceral gout following dehydration is observed in newly hatched chickens after overheating or a more prolonged stay in the hatchery. Visceral gout outbreaks are related to vitamin A deficiency.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A8C63D9-B852-4A6B-95B7-0C05B1AF65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3672" y="2692924"/>
            <a:ext cx="2695575" cy="3619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4563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>
            <a:extLst>
              <a:ext uri="{FF2B5EF4-FFF2-40B4-BE49-F238E27FC236}">
                <a16:creationId xmlns:a16="http://schemas.microsoft.com/office/drawing/2014/main" id="{8ACD42BE-BCB7-4B12-8D3D-B59C3430A43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559496" y="644888"/>
            <a:ext cx="10515600" cy="1047651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altLang="en-US" sz="3600" b="1" dirty="0">
                <a:latin typeface="Cambria" panose="02040503050406030204" pitchFamily="18" charset="0"/>
              </a:rPr>
              <a:t>Articular gout</a:t>
            </a:r>
            <a:br>
              <a:rPr lang="en-US" altLang="en-US" sz="4000" dirty="0">
                <a:latin typeface="Cambria" panose="02040503050406030204" pitchFamily="18" charset="0"/>
              </a:rPr>
            </a:br>
            <a:endParaRPr lang="en-US" altLang="en-US" sz="4000" b="0" dirty="0">
              <a:latin typeface="Cambria" panose="020405030504060302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0E78904-B2EB-41E6-9B67-0CE77BD0F6BC}"/>
              </a:ext>
            </a:extLst>
          </p:cNvPr>
          <p:cNvSpPr txBox="1"/>
          <p:nvPr/>
        </p:nvSpPr>
        <p:spPr>
          <a:xfrm>
            <a:off x="1415480" y="2924944"/>
            <a:ext cx="4248472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2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deposition of urates in the joint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43CF3B2-472B-4D21-AB2B-53A2E79FF7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2355536"/>
            <a:ext cx="5695950" cy="333375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>
            <a:extLst>
              <a:ext uri="{FF2B5EF4-FFF2-40B4-BE49-F238E27FC236}">
                <a16:creationId xmlns:a16="http://schemas.microsoft.com/office/drawing/2014/main" id="{B216F805-916A-7323-75CA-679A02A8754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795588" y="260353"/>
            <a:ext cx="6889750" cy="1431925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3600" dirty="0">
                <a:latin typeface="Cambria" panose="02040503050406030204" pitchFamily="18" charset="0"/>
              </a:rPr>
              <a:t>Articular gout</a:t>
            </a:r>
            <a:br>
              <a:rPr lang="en-US" altLang="en-US" sz="3600" dirty="0">
                <a:latin typeface="Cambria" panose="02040503050406030204" pitchFamily="18" charset="0"/>
              </a:rPr>
            </a:br>
            <a:endParaRPr lang="en-US" altLang="en-US" sz="3600" dirty="0">
              <a:solidFill>
                <a:srgbClr val="FFFF00"/>
              </a:solidFill>
              <a:latin typeface="Cambria" panose="020405030504060302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914E14F-AB81-4021-A5E3-D6E00647B46B}"/>
              </a:ext>
            </a:extLst>
          </p:cNvPr>
          <p:cNvSpPr txBox="1"/>
          <p:nvPr/>
        </p:nvSpPr>
        <p:spPr>
          <a:xfrm>
            <a:off x="1919536" y="3244334"/>
            <a:ext cx="4176464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en-US" sz="2800" b="1" dirty="0">
                <a:latin typeface="Cambria" panose="02040503050406030204" pitchFamily="18" charset="0"/>
              </a:rPr>
              <a:t>deposition of urates in the joint</a:t>
            </a:r>
            <a:endParaRPr lang="en-US" sz="2800" b="1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1513E26-C163-4B0C-B78D-774BFA33DB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0463" y="2279153"/>
            <a:ext cx="5619750" cy="3838575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8F4A33D-49FF-4CB3-A7C4-52F7767A20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6240" y="1556792"/>
            <a:ext cx="3676650" cy="25527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5002D11-FCCD-46A5-B124-E6DF20E88C5F}"/>
              </a:ext>
            </a:extLst>
          </p:cNvPr>
          <p:cNvSpPr txBox="1"/>
          <p:nvPr/>
        </p:nvSpPr>
        <p:spPr>
          <a:xfrm>
            <a:off x="888547" y="2276872"/>
            <a:ext cx="6094428" cy="16879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After the opening of affected joints, the periarticular tissue is white. A white semi-liquid matter, due to urate deposits.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44456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>
            <a:extLst>
              <a:ext uri="{FF2B5EF4-FFF2-40B4-BE49-F238E27FC236}">
                <a16:creationId xmlns:a16="http://schemas.microsoft.com/office/drawing/2014/main" id="{5D0E4910-9BD4-7CE6-407B-31FCC811CDFF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2590800" y="188917"/>
            <a:ext cx="7086600" cy="1007835"/>
          </a:xfrm>
        </p:spPr>
        <p:txBody>
          <a:bodyPr>
            <a:normAutofit fontScale="90000"/>
          </a:bodyPr>
          <a:lstStyle/>
          <a:p>
            <a:pPr rtl="0" eaLnBrk="1" hangingPunct="1">
              <a:defRPr/>
            </a:pPr>
            <a:r>
              <a:rPr lang="en-US" alt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Nutritional diseases</a:t>
            </a:r>
            <a:br>
              <a:rPr lang="en-US" alt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395" name="Rectangle 3">
            <a:extLst>
              <a:ext uri="{FF2B5EF4-FFF2-40B4-BE49-F238E27FC236}">
                <a16:creationId xmlns:a16="http://schemas.microsoft.com/office/drawing/2014/main" id="{47E62E56-4E2C-C415-79F2-28D3BD6AD4DB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207568" y="1484784"/>
            <a:ext cx="9001000" cy="4752975"/>
          </a:xfrm>
        </p:spPr>
        <p:txBody>
          <a:bodyPr>
            <a:normAutofit fontScale="92500" lnSpcReduction="10000"/>
          </a:bodyPr>
          <a:lstStyle/>
          <a:p>
            <a:pPr algn="l" rtl="0" eaLnBrk="1" hangingPunct="1">
              <a:lnSpc>
                <a:spcPct val="150000"/>
              </a:lnSpc>
              <a:defRPr/>
            </a:pPr>
            <a:r>
              <a:rPr lang="en-US" altLang="en-US" sz="2400" dirty="0">
                <a:solidFill>
                  <a:srgbClr val="FF0000"/>
                </a:solidFill>
                <a:latin typeface="Cambria" panose="02040503050406030204" pitchFamily="18" charset="0"/>
              </a:rPr>
              <a:t>Factors leading to nutritional diseases</a:t>
            </a:r>
            <a:endParaRPr lang="en-US" altLang="en-US" sz="2400" dirty="0">
              <a:latin typeface="Cambria" panose="02040503050406030204" pitchFamily="18" charset="0"/>
            </a:endParaRPr>
          </a:p>
          <a:p>
            <a:pPr algn="l" rtl="0" eaLnBrk="1" hangingPunct="1">
              <a:lnSpc>
                <a:spcPct val="150000"/>
              </a:lnSpc>
              <a:defRPr/>
            </a:pPr>
            <a:r>
              <a:rPr lang="en-US" altLang="en-US" sz="2400" dirty="0">
                <a:latin typeface="Cambria" panose="02040503050406030204" pitchFamily="18" charset="0"/>
              </a:rPr>
              <a:t>Human error</a:t>
            </a:r>
          </a:p>
          <a:p>
            <a:pPr algn="l" rtl="0" eaLnBrk="1" hangingPunct="1">
              <a:lnSpc>
                <a:spcPct val="150000"/>
              </a:lnSpc>
              <a:defRPr/>
            </a:pPr>
            <a:r>
              <a:rPr lang="en-US" altLang="en-US" sz="2400" dirty="0">
                <a:latin typeface="Cambria" panose="02040503050406030204" pitchFamily="18" charset="0"/>
              </a:rPr>
              <a:t>Improper formulation</a:t>
            </a:r>
          </a:p>
          <a:p>
            <a:pPr algn="l" rtl="0" eaLnBrk="1" hangingPunct="1">
              <a:lnSpc>
                <a:spcPct val="150000"/>
              </a:lnSpc>
              <a:defRPr/>
            </a:pPr>
            <a:r>
              <a:rPr lang="en-US" altLang="en-US" sz="2400" dirty="0">
                <a:latin typeface="Cambria" panose="02040503050406030204" pitchFamily="18" charset="0"/>
              </a:rPr>
              <a:t>Ingredient variation</a:t>
            </a:r>
            <a:r>
              <a:rPr lang="ar-IQ" altLang="en-US" sz="2400" dirty="0">
                <a:latin typeface="Cambria" panose="02040503050406030204" pitchFamily="18" charset="0"/>
              </a:rPr>
              <a:t> </a:t>
            </a:r>
            <a:r>
              <a:rPr lang="en-US" altLang="en-US" sz="2400" dirty="0">
                <a:latin typeface="Cambria" panose="02040503050406030204" pitchFamily="18" charset="0"/>
              </a:rPr>
              <a:t>  and antagonism</a:t>
            </a:r>
          </a:p>
          <a:p>
            <a:pPr algn="l" rtl="0" eaLnBrk="1" hangingPunct="1">
              <a:lnSpc>
                <a:spcPct val="150000"/>
              </a:lnSpc>
              <a:defRPr/>
            </a:pPr>
            <a:r>
              <a:rPr lang="en-US" altLang="en-US" sz="2400" dirty="0">
                <a:latin typeface="Cambria" panose="02040503050406030204" pitchFamily="18" charset="0"/>
              </a:rPr>
              <a:t>Malabsorption</a:t>
            </a:r>
          </a:p>
          <a:p>
            <a:pPr algn="l" rtl="0" eaLnBrk="1" hangingPunct="1">
              <a:lnSpc>
                <a:spcPct val="150000"/>
              </a:lnSpc>
              <a:defRPr/>
            </a:pPr>
            <a:r>
              <a:rPr lang="en-US" altLang="en-US" sz="2400" dirty="0">
                <a:latin typeface="Cambria" panose="02040503050406030204" pitchFamily="18" charset="0"/>
              </a:rPr>
              <a:t>Overproduction -- underconsumption</a:t>
            </a:r>
          </a:p>
          <a:p>
            <a:pPr algn="l" rtl="0" eaLnBrk="1" hangingPunct="1">
              <a:lnSpc>
                <a:spcPct val="150000"/>
              </a:lnSpc>
              <a:defRPr/>
            </a:pPr>
            <a:r>
              <a:rPr lang="en-US" altLang="en-US" sz="2400" dirty="0">
                <a:latin typeface="Cambria" panose="02040503050406030204" pitchFamily="18" charset="0"/>
              </a:rPr>
              <a:t>Feed separation - especially with calcium in chain feeders</a:t>
            </a:r>
          </a:p>
          <a:p>
            <a:pPr algn="l" rtl="0" eaLnBrk="1" hangingPunct="1">
              <a:lnSpc>
                <a:spcPct val="150000"/>
              </a:lnSpc>
              <a:defRPr/>
            </a:pPr>
            <a:r>
              <a:rPr lang="en-US" altLang="en-US" sz="2400" dirty="0">
                <a:latin typeface="Cambria" panose="02040503050406030204" pitchFamily="18" charset="0"/>
              </a:rPr>
              <a:t>Oxidation of ingredients</a:t>
            </a:r>
          </a:p>
          <a:p>
            <a:pPr algn="l" eaLnBrk="1" hangingPunct="1">
              <a:lnSpc>
                <a:spcPct val="80000"/>
              </a:lnSpc>
              <a:defRPr/>
            </a:pPr>
            <a:endParaRPr lang="en-US" altLang="en-US" sz="2400" dirty="0">
              <a:latin typeface="Cambria" panose="02040503050406030204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63E4233-D093-4326-A483-65D88859CF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184" y="1556792"/>
            <a:ext cx="3390900" cy="256222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2FDEA52-EDFD-44F6-AEB8-1D6A39AD8E55}"/>
              </a:ext>
            </a:extLst>
          </p:cNvPr>
          <p:cNvSpPr txBox="1"/>
          <p:nvPr/>
        </p:nvSpPr>
        <p:spPr>
          <a:xfrm>
            <a:off x="839416" y="2204864"/>
            <a:ext cx="6094428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articular gout is characterized by periarticular urate deposits (tophi), especially around the joints of the toes and the foot. The joints are enlarged, and toes – are malformed.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96733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3A095C7-7240-4D11-9B97-788DBA81C1C9}"/>
              </a:ext>
            </a:extLst>
          </p:cNvPr>
          <p:cNvSpPr txBox="1"/>
          <p:nvPr/>
        </p:nvSpPr>
        <p:spPr>
          <a:xfrm>
            <a:off x="1631504" y="620688"/>
            <a:ext cx="9793088" cy="32465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are the vitamins? 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group of organic substances present in minute amounts in natural feedstuff.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Essential for normal metabolism. 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Insufficient amounts in the diet may cause deficiency diseases.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CFC31A-8446-4303-9E37-509E10C716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83632" y="260651"/>
            <a:ext cx="7086600" cy="1431925"/>
          </a:xfrm>
        </p:spPr>
        <p:txBody>
          <a:bodyPr/>
          <a:lstStyle/>
          <a:p>
            <a:r>
              <a:rPr lang="en-US" dirty="0"/>
              <a:t>Thiamin (Vitamin B1)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AAE3F43-BF0A-4128-8783-C4400910D0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19536" y="2204861"/>
            <a:ext cx="9721080" cy="4392488"/>
          </a:xfrm>
        </p:spPr>
        <p:txBody>
          <a:bodyPr>
            <a:normAutofit/>
          </a:bodyPr>
          <a:lstStyle/>
          <a:p>
            <a:pPr algn="justLow">
              <a:lnSpc>
                <a:spcPct val="150000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active form of thiamin is thiamin pyrophosphate, which is an important cofactor in decarboxylation, dehydrogenase, and transketolase reactions. </a:t>
            </a:r>
          </a:p>
        </p:txBody>
      </p:sp>
    </p:spTree>
    <p:extLst>
      <p:ext uri="{BB962C8B-B14F-4D97-AF65-F5344CB8AC3E}">
        <p14:creationId xmlns:p14="http://schemas.microsoft.com/office/powerpoint/2010/main" val="17496031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>
            <a:extLst>
              <a:ext uri="{FF2B5EF4-FFF2-40B4-BE49-F238E27FC236}">
                <a16:creationId xmlns:a16="http://schemas.microsoft.com/office/drawing/2014/main" id="{64CC633F-19B6-B204-BA90-EEFB58FDF06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90800" y="261941"/>
            <a:ext cx="7543800" cy="1431925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2800" b="1" dirty="0">
                <a:latin typeface="Cambria" panose="02040503050406030204" pitchFamily="18" charset="0"/>
              </a:rPr>
              <a:t>Vit.B1(thiamin deficiency)</a:t>
            </a:r>
            <a:br>
              <a:rPr lang="en-US" altLang="en-US" sz="2800" b="1" dirty="0">
                <a:latin typeface="Cambria" panose="02040503050406030204" pitchFamily="18" charset="0"/>
              </a:rPr>
            </a:br>
            <a:r>
              <a:rPr lang="en-US" altLang="en-US" sz="2800" b="1" dirty="0">
                <a:latin typeface="Cambria" panose="02040503050406030204" pitchFamily="18" charset="0"/>
              </a:rPr>
              <a:t>Stargazing</a:t>
            </a:r>
            <a:endParaRPr lang="en-US" altLang="en-US" sz="3200" b="1" dirty="0">
              <a:latin typeface="Cambria" panose="02040503050406030204" pitchFamily="18" charset="0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8887896-92C5-4CE6-9CBB-82AB92A7D0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sz="24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D8B3C37-8081-4EF5-A266-E9E343EA34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5897" y="1825625"/>
            <a:ext cx="5610225" cy="405765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8B21DC4-8E82-4CCA-BBEC-322A6E2633C3}"/>
              </a:ext>
            </a:extLst>
          </p:cNvPr>
          <p:cNvSpPr/>
          <p:nvPr/>
        </p:nvSpPr>
        <p:spPr>
          <a:xfrm>
            <a:off x="1055440" y="1988840"/>
            <a:ext cx="45719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7671CCD-E925-4E05-BA24-3497D5CD8CAA}"/>
              </a:ext>
            </a:extLst>
          </p:cNvPr>
          <p:cNvSpPr/>
          <p:nvPr/>
        </p:nvSpPr>
        <p:spPr>
          <a:xfrm>
            <a:off x="835878" y="1830637"/>
            <a:ext cx="4972090" cy="405263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Typical stargazing pose displayed by a chick suffering from thiamin deficiency.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530CB3-7DB3-4F31-9732-88DF649036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226517"/>
          </a:xfrm>
        </p:spPr>
        <p:txBody>
          <a:bodyPr/>
          <a:lstStyle/>
          <a:p>
            <a:r>
              <a:rPr lang="en-US" b="1" dirty="0"/>
              <a:t>Riboflavin (Vitamin B2)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85CEDFB-599D-4CDA-82F6-3339D6BF0B1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pPr algn="justLow">
              <a:lnSpc>
                <a:spcPct val="160000"/>
              </a:lnSpc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Riboflavin is a cofactor in more than 50 enzymes, many of which are vitally associated with oxidation‐reduction reactions involved in cell respiration.</a:t>
            </a:r>
          </a:p>
        </p:txBody>
      </p:sp>
    </p:spTree>
    <p:extLst>
      <p:ext uri="{BB962C8B-B14F-4D97-AF65-F5344CB8AC3E}">
        <p14:creationId xmlns:p14="http://schemas.microsoft.com/office/powerpoint/2010/main" val="42619568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>
            <a:extLst>
              <a:ext uri="{FF2B5EF4-FFF2-40B4-BE49-F238E27FC236}">
                <a16:creationId xmlns:a16="http://schemas.microsoft.com/office/drawing/2014/main" id="{7CD9582B-0E2A-02C0-5E4C-649E9F1DAC1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279576" y="617612"/>
            <a:ext cx="7993063" cy="8636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Vit.B2 ( Riboflavin deficiency)</a:t>
            </a:r>
            <a:b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alt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alt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4820" name="Picture 4">
            <a:extLst>
              <a:ext uri="{FF2B5EF4-FFF2-40B4-BE49-F238E27FC236}">
                <a16:creationId xmlns:a16="http://schemas.microsoft.com/office/drawing/2014/main" id="{3051F362-FC56-BCC5-74F8-F763C6BF35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56"/>
          <a:stretch>
            <a:fillRect/>
          </a:stretch>
        </p:blipFill>
        <p:spPr bwMode="auto">
          <a:xfrm>
            <a:off x="7968208" y="1844824"/>
            <a:ext cx="3168650" cy="438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80E202D-C8F1-43FF-805D-247D5C400C96}"/>
              </a:ext>
            </a:extLst>
          </p:cNvPr>
          <p:cNvSpPr txBox="1"/>
          <p:nvPr/>
        </p:nvSpPr>
        <p:spPr>
          <a:xfrm>
            <a:off x="1031766" y="3112244"/>
            <a:ext cx="6096000" cy="22419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Low">
              <a:lnSpc>
                <a:spcPct val="150000"/>
              </a:lnSpc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Curled‐toe paralysis (riboflavin deficiency). Typical signs include poor growth, reluctance to stand or walk, sitting on hocks, and toes curled inward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2CA7782-93BF-4973-9531-79E64CE18B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6040" y="2420888"/>
            <a:ext cx="5562600" cy="38481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1537937-0CAD-4036-AE97-179E79156A5C}"/>
              </a:ext>
            </a:extLst>
          </p:cNvPr>
          <p:cNvSpPr txBox="1"/>
          <p:nvPr/>
        </p:nvSpPr>
        <p:spPr>
          <a:xfrm>
            <a:off x="767408" y="2440555"/>
            <a:ext cx="5112568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Curled‐toe paralysis (riboflavin deficiency). Typical signs include poor growth, reluctance to stand or walk, sitting on hocks, and toes curled inward</a:t>
            </a:r>
          </a:p>
        </p:txBody>
      </p:sp>
    </p:spTree>
    <p:extLst>
      <p:ext uri="{BB962C8B-B14F-4D97-AF65-F5344CB8AC3E}">
        <p14:creationId xmlns:p14="http://schemas.microsoft.com/office/powerpoint/2010/main" val="13299235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>
            <a:extLst>
              <a:ext uri="{FF2B5EF4-FFF2-40B4-BE49-F238E27FC236}">
                <a16:creationId xmlns:a16="http://schemas.microsoft.com/office/drawing/2014/main" id="{4F23A55A-4099-C591-4430-7F1996EDB35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66988" y="260350"/>
            <a:ext cx="7567612" cy="792386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sz="2400" b="1" dirty="0">
                <a:latin typeface="Cambria" panose="02040503050406030204" pitchFamily="18" charset="0"/>
              </a:rPr>
              <a:t>Vit.B2( Riboflavin deficiency)</a:t>
            </a:r>
            <a:br>
              <a:rPr lang="en-US" altLang="en-US" sz="2000" b="1" dirty="0">
                <a:latin typeface="Cambria" panose="02040503050406030204" pitchFamily="18" charset="0"/>
              </a:rPr>
            </a:br>
            <a:r>
              <a:rPr lang="en-US" altLang="en-US" sz="2000" b="1" dirty="0">
                <a:latin typeface="Cambria" panose="02040503050406030204" pitchFamily="18" charset="0"/>
              </a:rPr>
              <a:t> </a:t>
            </a:r>
          </a:p>
        </p:txBody>
      </p:sp>
      <p:pic>
        <p:nvPicPr>
          <p:cNvPr id="35843" name="Picture 1028">
            <a:extLst>
              <a:ext uri="{FF2B5EF4-FFF2-40B4-BE49-F238E27FC236}">
                <a16:creationId xmlns:a16="http://schemas.microsoft.com/office/drawing/2014/main" id="{30FCDCD0-A7BA-7F2D-D30C-E2372180912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72064" y="1978496"/>
            <a:ext cx="4856163" cy="4114800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1DDEF62-76B5-40C3-9401-99DF600007E1}"/>
              </a:ext>
            </a:extLst>
          </p:cNvPr>
          <p:cNvSpPr txBox="1"/>
          <p:nvPr/>
        </p:nvSpPr>
        <p:spPr>
          <a:xfrm>
            <a:off x="2279577" y="3108191"/>
            <a:ext cx="3528392" cy="11339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Curled toe paralysis and Toes curled inward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1_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4976</TotalTime>
  <Words>528</Words>
  <Application>Microsoft Office PowerPoint</Application>
  <PresentationFormat>Widescreen</PresentationFormat>
  <Paragraphs>54</Paragraphs>
  <Slides>20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20</vt:i4>
      </vt:variant>
    </vt:vector>
  </HeadingPairs>
  <TitlesOfParts>
    <vt:vector size="30" baseType="lpstr">
      <vt:lpstr>Arial</vt:lpstr>
      <vt:lpstr>Calibri</vt:lpstr>
      <vt:lpstr>Cambria</vt:lpstr>
      <vt:lpstr>Century Gothic</vt:lpstr>
      <vt:lpstr>Tahoma</vt:lpstr>
      <vt:lpstr>Times New Roman</vt:lpstr>
      <vt:lpstr>Wingdings</vt:lpstr>
      <vt:lpstr>Wingdings 3</vt:lpstr>
      <vt:lpstr>Wisp</vt:lpstr>
      <vt:lpstr>1_Wisp</vt:lpstr>
      <vt:lpstr>Nutritional Deficiency Diseases  </vt:lpstr>
      <vt:lpstr>Nutritional diseases </vt:lpstr>
      <vt:lpstr>PowerPoint Presentation</vt:lpstr>
      <vt:lpstr>Thiamin (Vitamin B1)</vt:lpstr>
      <vt:lpstr>Vit.B1(thiamin deficiency) Stargazing</vt:lpstr>
      <vt:lpstr>Riboflavin (Vitamin B2)</vt:lpstr>
      <vt:lpstr>Vit.B2 ( Riboflavin deficiency)   </vt:lpstr>
      <vt:lpstr>PowerPoint Presentation</vt:lpstr>
      <vt:lpstr>Vit.B2( Riboflavin deficiency)  </vt:lpstr>
      <vt:lpstr>Vit.B2( Riboflavin deficiency)   </vt:lpstr>
      <vt:lpstr>Biotin</vt:lpstr>
      <vt:lpstr>PowerPoint Presentation</vt:lpstr>
      <vt:lpstr>PowerPoint Presentation</vt:lpstr>
      <vt:lpstr>Visceral gout  </vt:lpstr>
      <vt:lpstr>PowerPoint Presentation</vt:lpstr>
      <vt:lpstr>PowerPoint Presentation</vt:lpstr>
      <vt:lpstr>Articular gout </vt:lpstr>
      <vt:lpstr>Articular gout </vt:lpstr>
      <vt:lpstr>PowerPoint Presentation</vt:lpstr>
      <vt:lpstr>PowerPoint Presentation</vt:lpstr>
    </vt:vector>
  </TitlesOfParts>
  <Company> 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lenovo</dc:creator>
  <cp:lastModifiedBy>NARUTO</cp:lastModifiedBy>
  <cp:revision>63</cp:revision>
  <dcterms:created xsi:type="dcterms:W3CDTF">2007-12-10T08:31:46Z</dcterms:created>
  <dcterms:modified xsi:type="dcterms:W3CDTF">2023-12-23T16:12:04Z</dcterms:modified>
</cp:coreProperties>
</file>